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754" r:id="rId2"/>
    <p:sldId id="756" r:id="rId3"/>
    <p:sldId id="742" r:id="rId4"/>
    <p:sldId id="753" r:id="rId5"/>
    <p:sldId id="752" r:id="rId6"/>
    <p:sldId id="747" r:id="rId7"/>
    <p:sldId id="75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93792" autoAdjust="0"/>
  </p:normalViewPr>
  <p:slideViewPr>
    <p:cSldViewPr snapToGrid="0">
      <p:cViewPr varScale="1">
        <p:scale>
          <a:sx n="75" d="100"/>
          <a:sy n="75" d="100"/>
        </p:scale>
        <p:origin x="3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9CAFE-496F-47D9-9CEE-14788A76B0DA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3BE30-8B45-4B7A-8192-04785E51CC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80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 min à la fin de ce slide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3BE30-8B45-4B7A-8192-04785E51CCF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32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15min à la fin de ce slide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3BE30-8B45-4B7A-8192-04785E51CCF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1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98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45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53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2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95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0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1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1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44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71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6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49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23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28E4-B647-4B8E-A36D-CE7080097ECB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8C586-2474-403B-9571-B1E90A8481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49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17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CAC01-CAC2-4110-BA69-A7330FCF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6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Les déterminants de l’inconfort d’été pour l’occupant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FE9467-64F6-4BD0-ABCB-5CF7C249AB58}"/>
              </a:ext>
            </a:extLst>
          </p:cNvPr>
          <p:cNvSpPr txBox="1"/>
          <p:nvPr/>
        </p:nvSpPr>
        <p:spPr>
          <a:xfrm>
            <a:off x="923925" y="4919523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3" name="Triangle isocèle 2">
            <a:extLst>
              <a:ext uri="{FF2B5EF4-FFF2-40B4-BE49-F238E27FC236}">
                <a16:creationId xmlns:a16="http://schemas.microsoft.com/office/drawing/2014/main" id="{C036FD6E-75B3-4402-9AA0-726F2C7EC83B}"/>
              </a:ext>
            </a:extLst>
          </p:cNvPr>
          <p:cNvSpPr/>
          <p:nvPr/>
        </p:nvSpPr>
        <p:spPr>
          <a:xfrm rot="10800000">
            <a:off x="1219199" y="1530677"/>
            <a:ext cx="9296401" cy="4859490"/>
          </a:xfrm>
          <a:prstGeom prst="triangl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D5A9A4-0EAF-489F-9B33-4AF82154A3AD}"/>
              </a:ext>
            </a:extLst>
          </p:cNvPr>
          <p:cNvSpPr txBox="1"/>
          <p:nvPr/>
        </p:nvSpPr>
        <p:spPr>
          <a:xfrm>
            <a:off x="4095750" y="161399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Les sollicitations climatiques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FD2A907-8086-4B89-83CD-1F03EB39126C}"/>
              </a:ext>
            </a:extLst>
          </p:cNvPr>
          <p:cNvSpPr txBox="1"/>
          <p:nvPr/>
        </p:nvSpPr>
        <p:spPr>
          <a:xfrm>
            <a:off x="3275493" y="222054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Le contexte urbain autour du bâtiment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524502-3D35-4FE7-A124-30E7F3562760}"/>
              </a:ext>
            </a:extLst>
          </p:cNvPr>
          <p:cNvSpPr txBox="1"/>
          <p:nvPr/>
        </p:nvSpPr>
        <p:spPr>
          <a:xfrm>
            <a:off x="4095750" y="281255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L’architecture et l’enveloppe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107529-C633-4061-B359-933EC65B8C98}"/>
              </a:ext>
            </a:extLst>
          </p:cNvPr>
          <p:cNvSpPr txBox="1"/>
          <p:nvPr/>
        </p:nvSpPr>
        <p:spPr>
          <a:xfrm>
            <a:off x="3938585" y="337852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Les systèmes de rafraichissement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9E61606-6B26-434C-911D-0B6E8A032E65}"/>
              </a:ext>
            </a:extLst>
          </p:cNvPr>
          <p:cNvSpPr txBox="1"/>
          <p:nvPr/>
        </p:nvSpPr>
        <p:spPr>
          <a:xfrm>
            <a:off x="4523265" y="3997513"/>
            <a:ext cx="27336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/>
              <a:t>Le comportement de l’occupant + sa vulnérabilité à la chaleur</a:t>
            </a:r>
          </a:p>
        </p:txBody>
      </p:sp>
      <p:pic>
        <p:nvPicPr>
          <p:cNvPr id="14" name="Picture 2" descr="CSTB">
            <a:extLst>
              <a:ext uri="{FF2B5EF4-FFF2-40B4-BE49-F238E27FC236}">
                <a16:creationId xmlns:a16="http://schemas.microsoft.com/office/drawing/2014/main" id="{A29AB098-A915-492B-86FF-6EF480A02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4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CAC01-CAC2-4110-BA69-A7330FCF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6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Les sollicitations climatiques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FE9467-64F6-4BD0-ABCB-5CF7C249AB58}"/>
              </a:ext>
            </a:extLst>
          </p:cNvPr>
          <p:cNvSpPr txBox="1"/>
          <p:nvPr/>
        </p:nvSpPr>
        <p:spPr>
          <a:xfrm>
            <a:off x="923925" y="4919523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E6CBA3A-B536-41E7-87D8-282EE13EC10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" b="12691"/>
          <a:stretch/>
        </p:blipFill>
        <p:spPr bwMode="auto">
          <a:xfrm>
            <a:off x="200418" y="1722316"/>
            <a:ext cx="7605365" cy="3413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97E6F64-8534-47D0-930A-148289075B6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1" t="1" r="758" b="144"/>
          <a:stretch/>
        </p:blipFill>
        <p:spPr bwMode="auto">
          <a:xfrm>
            <a:off x="8152328" y="1430369"/>
            <a:ext cx="3607282" cy="4959798"/>
          </a:xfrm>
          <a:prstGeom prst="rect">
            <a:avLst/>
          </a:prstGeom>
          <a:noFill/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3101F1B-3899-4DB2-B622-2E63C5C901D6}"/>
              </a:ext>
            </a:extLst>
          </p:cNvPr>
          <p:cNvSpPr txBox="1"/>
          <p:nvPr/>
        </p:nvSpPr>
        <p:spPr>
          <a:xfrm>
            <a:off x="8152328" y="768926"/>
            <a:ext cx="71077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Quelle canicule choisir ?</a:t>
            </a:r>
          </a:p>
        </p:txBody>
      </p:sp>
      <p:pic>
        <p:nvPicPr>
          <p:cNvPr id="8" name="Picture 2" descr="CSTB">
            <a:extLst>
              <a:ext uri="{FF2B5EF4-FFF2-40B4-BE49-F238E27FC236}">
                <a16:creationId xmlns:a16="http://schemas.microsoft.com/office/drawing/2014/main" id="{E2DF6634-675F-4C24-B0C5-0D311F985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540" y="6324976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0E7487D-9E0D-46A9-9E7D-F6F5B24556BD}"/>
              </a:ext>
            </a:extLst>
          </p:cNvPr>
          <p:cNvSpPr txBox="1"/>
          <p:nvPr/>
        </p:nvSpPr>
        <p:spPr>
          <a:xfrm>
            <a:off x="838200" y="5697311"/>
            <a:ext cx="7628860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fr-FR" sz="1100" i="0" u="none" strike="noStrike" baseline="0" dirty="0">
              <a:solidFill>
                <a:srgbClr val="000000"/>
              </a:solidFill>
            </a:endParaRPr>
          </a:p>
          <a:p>
            <a:r>
              <a:rPr lang="en-US" sz="1100" i="0" u="none" strike="noStrike" baseline="0" dirty="0">
                <a:solidFill>
                  <a:srgbClr val="000000"/>
                </a:solidFill>
              </a:rPr>
              <a:t> </a:t>
            </a:r>
            <a:r>
              <a:rPr lang="en-US" sz="1400" i="1" u="none" strike="noStrike" baseline="0" dirty="0">
                <a:solidFill>
                  <a:srgbClr val="000000"/>
                </a:solidFill>
              </a:rPr>
              <a:t>Towards mitigation and adaptation to climate change: </a:t>
            </a:r>
            <a:endParaRPr lang="en-US" sz="1400" i="0" u="none" strike="noStrike" baseline="0" dirty="0">
              <a:solidFill>
                <a:srgbClr val="000000"/>
              </a:solidFill>
            </a:endParaRPr>
          </a:p>
          <a:p>
            <a:r>
              <a:rPr lang="fr-FR" sz="1400" i="1" u="none" strike="noStrike" baseline="0" dirty="0">
                <a:solidFill>
                  <a:srgbClr val="000000"/>
                </a:solidFill>
              </a:rPr>
              <a:t>Contribution to Building Design, 2021, La Rochelle Université, </a:t>
            </a:r>
            <a:r>
              <a:rPr lang="fr-FR" sz="1400" i="1" u="none" strike="noStrike" baseline="0" dirty="0" err="1">
                <a:solidFill>
                  <a:srgbClr val="000000"/>
                </a:solidFill>
              </a:rPr>
              <a:t>LaSIE</a:t>
            </a:r>
            <a:r>
              <a:rPr lang="fr-FR" sz="1400" i="1" u="none" strike="noStrike" baseline="0" dirty="0">
                <a:solidFill>
                  <a:srgbClr val="000000"/>
                </a:solidFill>
              </a:rPr>
              <a:t>, </a:t>
            </a:r>
          </a:p>
          <a:p>
            <a:r>
              <a:rPr lang="fr-FR" sz="1400" i="1" u="none" strike="noStrike" baseline="0" dirty="0">
                <a:solidFill>
                  <a:srgbClr val="000000"/>
                </a:solidFill>
              </a:rPr>
              <a:t>Thèse Machard A.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55182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CAC01-CAC2-4110-BA69-A7330FCFD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Les paramètres de l’enveloppe influant sur la surchauffe du bâtiment (impact du changement climatique)</a:t>
            </a:r>
          </a:p>
        </p:txBody>
      </p:sp>
      <p:pic>
        <p:nvPicPr>
          <p:cNvPr id="3" name="Graphique 36">
            <a:extLst>
              <a:ext uri="{FF2B5EF4-FFF2-40B4-BE49-F238E27FC236}">
                <a16:creationId xmlns:a16="http://schemas.microsoft.com/office/drawing/2014/main" id="{94EE25C8-379A-4422-95D7-A5A45BA33173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216332" y="1658162"/>
            <a:ext cx="5379085" cy="4096703"/>
          </a:xfrm>
          <a:prstGeom prst="rect">
            <a:avLst/>
          </a:prstGeom>
        </p:spPr>
      </p:pic>
      <p:pic>
        <p:nvPicPr>
          <p:cNvPr id="4" name="Graphique 23">
            <a:extLst>
              <a:ext uri="{FF2B5EF4-FFF2-40B4-BE49-F238E27FC236}">
                <a16:creationId xmlns:a16="http://schemas.microsoft.com/office/drawing/2014/main" id="{9C083C19-981C-422D-BFAB-7E9BC670F2A3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6894" y="1656099"/>
            <a:ext cx="5438775" cy="414210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097594B-E7A6-479F-8FB6-ED9F27F9CD0D}"/>
              </a:ext>
            </a:extLst>
          </p:cNvPr>
          <p:cNvSpPr txBox="1"/>
          <p:nvPr/>
        </p:nvSpPr>
        <p:spPr>
          <a:xfrm>
            <a:off x="958532" y="5888986"/>
            <a:ext cx="1051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Limites de la ventilation naturelle en canicules futures (nuits tropicales)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L’ordre d’importance des paramètres est modifié en fonction de la sollicitation climatique</a:t>
            </a:r>
          </a:p>
        </p:txBody>
      </p:sp>
      <p:sp>
        <p:nvSpPr>
          <p:cNvPr id="8" name="Soleil 7">
            <a:extLst>
              <a:ext uri="{FF2B5EF4-FFF2-40B4-BE49-F238E27FC236}">
                <a16:creationId xmlns:a16="http://schemas.microsoft.com/office/drawing/2014/main" id="{1BF6877D-70A5-4F35-9752-5BBE326A40CE}"/>
              </a:ext>
            </a:extLst>
          </p:cNvPr>
          <p:cNvSpPr/>
          <p:nvPr/>
        </p:nvSpPr>
        <p:spPr>
          <a:xfrm>
            <a:off x="1552937" y="2084045"/>
            <a:ext cx="341542" cy="371086"/>
          </a:xfrm>
          <a:prstGeom prst="sun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Lune 8">
            <a:extLst>
              <a:ext uri="{FF2B5EF4-FFF2-40B4-BE49-F238E27FC236}">
                <a16:creationId xmlns:a16="http://schemas.microsoft.com/office/drawing/2014/main" id="{4599E97D-25B7-4E04-9FEC-B9D32726B154}"/>
              </a:ext>
            </a:extLst>
          </p:cNvPr>
          <p:cNvSpPr/>
          <p:nvPr/>
        </p:nvSpPr>
        <p:spPr>
          <a:xfrm>
            <a:off x="1162483" y="2231454"/>
            <a:ext cx="204187" cy="371086"/>
          </a:xfrm>
          <a:prstGeom prst="moon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2" descr="CSTB">
            <a:extLst>
              <a:ext uri="{FF2B5EF4-FFF2-40B4-BE49-F238E27FC236}">
                <a16:creationId xmlns:a16="http://schemas.microsoft.com/office/drawing/2014/main" id="{E6D936A5-C453-4F0F-9494-C8297C2A4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86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6">
            <a:extLst>
              <a:ext uri="{FF2B5EF4-FFF2-40B4-BE49-F238E27FC236}">
                <a16:creationId xmlns:a16="http://schemas.microsoft.com/office/drawing/2014/main" id="{F2F6342F-B85D-48D8-92A8-56699CE1990E}"/>
              </a:ext>
            </a:extLst>
          </p:cNvPr>
          <p:cNvPicPr/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t="13663" r="1530" b="24412"/>
          <a:stretch/>
        </p:blipFill>
        <p:spPr bwMode="auto">
          <a:xfrm>
            <a:off x="748931" y="1280117"/>
            <a:ext cx="10254460" cy="3333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783EB373-F72E-40F7-BC80-C91CA715393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Le comportement des occupants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11A7B7-7E56-43D4-81A6-81F5E2E500D7}"/>
              </a:ext>
            </a:extLst>
          </p:cNvPr>
          <p:cNvSpPr txBox="1"/>
          <p:nvPr/>
        </p:nvSpPr>
        <p:spPr>
          <a:xfrm>
            <a:off x="2783869" y="4613439"/>
            <a:ext cx="1351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v = 0.1 m/s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0209EC-DF78-4BF5-AC68-01B013FD6CBB}"/>
              </a:ext>
            </a:extLst>
          </p:cNvPr>
          <p:cNvSpPr txBox="1"/>
          <p:nvPr/>
        </p:nvSpPr>
        <p:spPr>
          <a:xfrm>
            <a:off x="6466279" y="4549642"/>
            <a:ext cx="1351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v = 0.4 m/s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3DCB39D-C5F3-4795-8AA5-11DA1D32D5EB}"/>
              </a:ext>
            </a:extLst>
          </p:cNvPr>
          <p:cNvSpPr txBox="1"/>
          <p:nvPr/>
        </p:nvSpPr>
        <p:spPr>
          <a:xfrm>
            <a:off x="838200" y="5138658"/>
            <a:ext cx="10515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endParaRPr lang="fr-FR" sz="1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fr-FR" sz="2400" dirty="0">
                <a:sym typeface="Wingdings" panose="05000000000000000000" pitchFamily="2" charset="2"/>
              </a:rPr>
              <a:t> Comment inciter les occupants </a:t>
            </a:r>
            <a:r>
              <a:rPr lang="fr-FR" sz="2400" dirty="0"/>
              <a:t>à mettre en place des bonnes pratiques de gestion pour préserver le confort d’été ?</a:t>
            </a:r>
          </a:p>
        </p:txBody>
      </p:sp>
      <p:pic>
        <p:nvPicPr>
          <p:cNvPr id="9" name="Picture 2" descr="CSTB">
            <a:extLst>
              <a:ext uri="{FF2B5EF4-FFF2-40B4-BE49-F238E27FC236}">
                <a16:creationId xmlns:a16="http://schemas.microsoft.com/office/drawing/2014/main" id="{B57D9BAD-8D98-4BDD-8F00-8EB8C2FFD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56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CAC01-CAC2-4110-BA69-A7330FCF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110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Les systèmes de rafraichissement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325CE5-5343-4E85-A8B0-B2C6C4B89C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6" y="1068997"/>
            <a:ext cx="6753447" cy="3414107"/>
          </a:xfrm>
          <a:prstGeom prst="rect">
            <a:avLst/>
          </a:prstGeom>
          <a:noFill/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3811B2B-EC31-4EAD-B397-5D40F58EA9E3}"/>
              </a:ext>
            </a:extLst>
          </p:cNvPr>
          <p:cNvSpPr txBox="1"/>
          <p:nvPr/>
        </p:nvSpPr>
        <p:spPr>
          <a:xfrm>
            <a:off x="6332573" y="2998151"/>
            <a:ext cx="58594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Le brasseur d’air (permet d’abaisser la </a:t>
            </a:r>
            <a:r>
              <a:rPr lang="fr-FR" dirty="0" err="1"/>
              <a:t>Tressentie</a:t>
            </a:r>
            <a:r>
              <a:rPr lang="fr-FR" dirty="0"/>
              <a:t> jusqu’à -5C)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Refroidissement adiabatique indirect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Puits provençal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Refroidissement radiatif (toiture)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Hybride (ex: brasseur d’air + climatisation)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E09B52-5E77-4300-9955-F71D843FAFB0}"/>
              </a:ext>
            </a:extLst>
          </p:cNvPr>
          <p:cNvSpPr txBox="1"/>
          <p:nvPr/>
        </p:nvSpPr>
        <p:spPr>
          <a:xfrm>
            <a:off x="6751673" y="1213326"/>
            <a:ext cx="502122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Durant les canicules actuelle et futures, </a:t>
            </a:r>
            <a:r>
              <a:rPr lang="fr-FR" b="1" dirty="0"/>
              <a:t>les solutions « classiques » </a:t>
            </a:r>
            <a:r>
              <a:rPr lang="fr-FR" dirty="0"/>
              <a:t>(ventilation naturelle, protections solaires) </a:t>
            </a:r>
            <a:r>
              <a:rPr lang="fr-FR" b="1" dirty="0"/>
              <a:t>ne suffiront pas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b="1" dirty="0">
                <a:solidFill>
                  <a:srgbClr val="C00000"/>
                </a:solidFill>
                <a:sym typeface="Wingdings" panose="05000000000000000000" pitchFamily="2" charset="2"/>
              </a:rPr>
              <a:t>Systèmes de rafraichissement « doux » pour éviter ou limiter l’usage de la climatisation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D1E3D3A-39D0-4298-82F3-73998E887F98}"/>
              </a:ext>
            </a:extLst>
          </p:cNvPr>
          <p:cNvSpPr txBox="1"/>
          <p:nvPr/>
        </p:nvSpPr>
        <p:spPr>
          <a:xfrm>
            <a:off x="234801" y="4904766"/>
            <a:ext cx="60977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FR" sz="2000" b="1" dirty="0"/>
              <a:t>Utilisation raisonnée de la climatisation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B5DBB8-0D2A-4AD3-BD6E-0D00E6D6ABDF}"/>
              </a:ext>
            </a:extLst>
          </p:cNvPr>
          <p:cNvSpPr/>
          <p:nvPr/>
        </p:nvSpPr>
        <p:spPr>
          <a:xfrm>
            <a:off x="5956892" y="5304876"/>
            <a:ext cx="2283344" cy="13884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E5FBE9B-B725-47C3-9FEC-3AB50E239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77" y="5304876"/>
            <a:ext cx="8029765" cy="138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F96941D-3644-4030-9BDC-A63AB570172B}"/>
              </a:ext>
            </a:extLst>
          </p:cNvPr>
          <p:cNvSpPr/>
          <p:nvPr/>
        </p:nvSpPr>
        <p:spPr>
          <a:xfrm>
            <a:off x="5325140" y="5399806"/>
            <a:ext cx="693198" cy="1160482"/>
          </a:xfrm>
          <a:prstGeom prst="rect">
            <a:avLst/>
          </a:prstGeom>
          <a:noFill/>
          <a:ln w="38100">
            <a:solidFill>
              <a:srgbClr val="B61A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569014-05E0-47B9-AD81-6B8A7BA4BF9E}"/>
              </a:ext>
            </a:extLst>
          </p:cNvPr>
          <p:cNvSpPr/>
          <p:nvPr/>
        </p:nvSpPr>
        <p:spPr>
          <a:xfrm>
            <a:off x="6033550" y="5399806"/>
            <a:ext cx="1984119" cy="669373"/>
          </a:xfrm>
          <a:prstGeom prst="rect">
            <a:avLst/>
          </a:prstGeom>
          <a:noFill/>
          <a:ln w="38100">
            <a:solidFill>
              <a:srgbClr val="B61A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pic>
        <p:nvPicPr>
          <p:cNvPr id="16" name="Picture 2" descr="CSTB">
            <a:extLst>
              <a:ext uri="{FF2B5EF4-FFF2-40B4-BE49-F238E27FC236}">
                <a16:creationId xmlns:a16="http://schemas.microsoft.com/office/drawing/2014/main" id="{F680F36C-F2C0-42F2-8F59-B0045A58B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1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CAC01-CAC2-4110-BA69-A7330FCF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565" y="121987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Comment évaluer le risque sanitaire lié à la chaleur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4697FB-9923-4A16-BA51-B4203AB87A74}"/>
              </a:ext>
            </a:extLst>
          </p:cNvPr>
          <p:cNvSpPr txBox="1"/>
          <p:nvPr/>
        </p:nvSpPr>
        <p:spPr>
          <a:xfrm>
            <a:off x="6881880" y="3376268"/>
            <a:ext cx="507881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 indicateur agrégé sur l’été ne suffit pas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seuils d’inconfort sont connus, ceux du risque moins, </a:t>
            </a:r>
            <a:r>
              <a:rPr lang="fr-FR" b="1" dirty="0"/>
              <a:t>qu’en est-il des personnes vulnérables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</a:t>
            </a:r>
            <a:r>
              <a:rPr lang="fr-FR" b="1" dirty="0">
                <a:solidFill>
                  <a:srgbClr val="C00000"/>
                </a:solidFill>
              </a:rPr>
              <a:t>durées</a:t>
            </a:r>
            <a:r>
              <a:rPr lang="fr-FR" dirty="0"/>
              <a:t> au-dessus des seuils de risque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L’approche </a:t>
            </a:r>
            <a:r>
              <a:rPr lang="fr-FR" b="1" dirty="0">
                <a:solidFill>
                  <a:srgbClr val="C00000"/>
                </a:solidFill>
              </a:rPr>
              <a:t>risque</a:t>
            </a:r>
            <a:r>
              <a:rPr lang="fr-FR" dirty="0"/>
              <a:t> n’est aujourd’hui pas prise en compte dans la conception thermique du bâtiment (</a:t>
            </a:r>
            <a:r>
              <a:rPr lang="fr-FR" b="1" dirty="0">
                <a:solidFill>
                  <a:srgbClr val="C00000"/>
                </a:solidFill>
              </a:rPr>
              <a:t>pas de marge d’erreur</a:t>
            </a:r>
            <a:r>
              <a:rPr lang="fr-FR" dirty="0"/>
              <a:t>)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DC1DD17-B9CA-4090-9D88-3B263B0E3BB2}"/>
              </a:ext>
            </a:extLst>
          </p:cNvPr>
          <p:cNvGrpSpPr/>
          <p:nvPr/>
        </p:nvGrpSpPr>
        <p:grpSpPr>
          <a:xfrm>
            <a:off x="231301" y="1574094"/>
            <a:ext cx="6796979" cy="1257526"/>
            <a:chOff x="347542" y="1227453"/>
            <a:chExt cx="6796979" cy="1257526"/>
          </a:xfrm>
        </p:grpSpPr>
        <p:pic>
          <p:nvPicPr>
            <p:cNvPr id="7" name="Graphique 178">
              <a:extLst>
                <a:ext uri="{FF2B5EF4-FFF2-40B4-BE49-F238E27FC236}">
                  <a16:creationId xmlns:a16="http://schemas.microsoft.com/office/drawing/2014/main" id="{A53D286B-92C1-4582-A6D1-56B188B42955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26947" r="345" b="48503"/>
            <a:stretch/>
          </p:blipFill>
          <p:spPr>
            <a:xfrm>
              <a:off x="716873" y="1227453"/>
              <a:ext cx="6427648" cy="1217983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00221BA-7B50-412E-9088-E710BAE42A32}"/>
                </a:ext>
              </a:extLst>
            </p:cNvPr>
            <p:cNvSpPr txBox="1"/>
            <p:nvPr/>
          </p:nvSpPr>
          <p:spPr>
            <a:xfrm rot="16200000">
              <a:off x="244308" y="1643081"/>
              <a:ext cx="5757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>
                  <a:latin typeface="Dubai" panose="020B0503030403030204" pitchFamily="34" charset="-78"/>
                  <a:cs typeface="Dubai" panose="020B0503030403030204" pitchFamily="34" charset="-78"/>
                </a:rPr>
                <a:t>SET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97D0FA9-0BC3-46C8-9539-641C6A9CB1DA}"/>
                </a:ext>
              </a:extLst>
            </p:cNvPr>
            <p:cNvSpPr txBox="1"/>
            <p:nvPr/>
          </p:nvSpPr>
          <p:spPr>
            <a:xfrm>
              <a:off x="664746" y="1284650"/>
              <a:ext cx="446437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>
                  <a:latin typeface="Dubai" panose="020B0503030403030204" pitchFamily="34" charset="-78"/>
                  <a:cs typeface="Dubai" panose="020B0503030403030204" pitchFamily="34" charset="-78"/>
                </a:rPr>
                <a:t>35</a:t>
              </a:r>
            </a:p>
            <a:p>
              <a:pPr algn="ctr"/>
              <a:r>
                <a:rPr lang="fr-FR">
                  <a:latin typeface="Dubai" panose="020B0503030403030204" pitchFamily="34" charset="-78"/>
                  <a:cs typeface="Dubai" panose="020B0503030403030204" pitchFamily="34" charset="-78"/>
                </a:rPr>
                <a:t>30</a:t>
              </a:r>
            </a:p>
            <a:p>
              <a:pPr algn="ctr"/>
              <a:r>
                <a:rPr lang="fr-FR">
                  <a:latin typeface="Dubai" panose="020B0503030403030204" pitchFamily="34" charset="-78"/>
                  <a:cs typeface="Dubai" panose="020B0503030403030204" pitchFamily="34" charset="-78"/>
                </a:rPr>
                <a:t>25</a:t>
              </a:r>
            </a:p>
            <a:p>
              <a:pPr algn="ctr"/>
              <a:r>
                <a:rPr lang="fr-FR">
                  <a:latin typeface="Dubai" panose="020B0503030403030204" pitchFamily="34" charset="-78"/>
                  <a:cs typeface="Dubai" panose="020B0503030403030204" pitchFamily="34" charset="-78"/>
                </a:rPr>
                <a:t>20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D87D66E-9E01-44C0-A886-9F3333346EE0}"/>
                  </a:ext>
                </a:extLst>
              </p:cNvPr>
              <p:cNvSpPr/>
              <p:nvPr/>
            </p:nvSpPr>
            <p:spPr>
              <a:xfrm>
                <a:off x="673533" y="2687746"/>
                <a:ext cx="6947048" cy="688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160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endChr m:val=""/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i="0" smtClean="0">
                                      <a:latin typeface="Cambria Math" panose="02040503050406030204" pitchFamily="18" charset="0"/>
                                    </a:rPr>
                                    <m:t>SET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600" i="0" smtClean="0">
                                  <a:latin typeface="Cambria Math" panose="02040503050406030204" pitchFamily="18" charset="0"/>
                                </a:rPr>
                                <m:t>daytime</m:t>
                              </m:r>
                            </m:sub>
                          </m:sSub>
                        </m:e>
                      </m:nary>
                      <m:r>
                        <a:rPr lang="fr-FR" sz="160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600" i="1" smtClean="0">
                          <a:latin typeface="Cambria Math" panose="02040503050406030204" pitchFamily="18" charset="0"/>
                        </a:rPr>
                        <m:t>𝐴𝑁𝐷</m:t>
                      </m:r>
                      <m:r>
                        <a:rPr lang="fr-FR" sz="160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i="0" smtClean="0">
                              <a:latin typeface="Cambria Math" panose="02040503050406030204" pitchFamily="18" charset="0"/>
                            </a:rPr>
                            <m:t>SET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600" i="0" smtClean="0">
                              <a:latin typeface="Cambria Math" panose="02040503050406030204" pitchFamily="18" charset="0"/>
                            </a:rPr>
                            <m:t>nighttime</m:t>
                          </m:r>
                        </m:sub>
                      </m:sSub>
                      <m:r>
                        <a:rPr lang="fr-FR" sz="1600" i="0" smtClean="0">
                          <a:latin typeface="Cambria Math" panose="02040503050406030204" pitchFamily="18" charset="0"/>
                        </a:rPr>
                        <m:t>)&gt;25.6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 °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D87D66E-9E01-44C0-A886-9F3333346E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33" y="2687746"/>
                <a:ext cx="6947048" cy="6885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F4F1C8B-8E1C-4146-86B0-5388FE1AFDD0}"/>
              </a:ext>
            </a:extLst>
          </p:cNvPr>
          <p:cNvCxnSpPr>
            <a:cxnSpLocks/>
          </p:cNvCxnSpPr>
          <p:nvPr/>
        </p:nvCxnSpPr>
        <p:spPr>
          <a:xfrm flipH="1" flipV="1">
            <a:off x="4973122" y="2180035"/>
            <a:ext cx="265057" cy="636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0AFA896C-CE46-4736-A2F0-8269339A80EC}"/>
              </a:ext>
            </a:extLst>
          </p:cNvPr>
          <p:cNvSpPr txBox="1"/>
          <p:nvPr/>
        </p:nvSpPr>
        <p:spPr>
          <a:xfrm>
            <a:off x="7564580" y="1808575"/>
            <a:ext cx="3202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Dubai" panose="020B0503030403030204" pitchFamily="34" charset="-78"/>
                <a:cs typeface="Dubai" panose="020B0503030403030204" pitchFamily="34" charset="-78"/>
              </a:rPr>
              <a:t>&gt; 37.5 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Very hot (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failure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 of 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thermoregulation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)</a:t>
            </a:r>
          </a:p>
          <a:p>
            <a:r>
              <a:rPr lang="fr-FR" sz="1200" b="1" dirty="0">
                <a:latin typeface="Dubai" panose="020B0503030403030204" pitchFamily="34" charset="-78"/>
                <a:cs typeface="Dubai" panose="020B0503030403030204" pitchFamily="34" charset="-78"/>
              </a:rPr>
              <a:t>34.5 – 37.5 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Hot (profuse 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sweating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)</a:t>
            </a:r>
          </a:p>
          <a:p>
            <a:r>
              <a:rPr lang="fr-FR" sz="1200" b="1" dirty="0">
                <a:latin typeface="Dubai" panose="020B0503030403030204" pitchFamily="34" charset="-78"/>
                <a:cs typeface="Dubai" panose="020B0503030403030204" pitchFamily="34" charset="-78"/>
              </a:rPr>
              <a:t>30 – 34.5 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Warm (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sweating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)</a:t>
            </a:r>
          </a:p>
          <a:p>
            <a:r>
              <a:rPr lang="fr-FR" sz="1200" b="1" dirty="0">
                <a:latin typeface="Dubai" panose="020B0503030403030204" pitchFamily="34" charset="-78"/>
                <a:cs typeface="Dubai" panose="020B0503030403030204" pitchFamily="34" charset="-78"/>
              </a:rPr>
              <a:t>25.6 – 30 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Slightly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 warm (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slight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 </a:t>
            </a:r>
            <a:r>
              <a:rPr lang="fr-FR" sz="1200" dirty="0" err="1">
                <a:latin typeface="Dubai" panose="020B0503030403030204" pitchFamily="34" charset="-78"/>
                <a:cs typeface="Dubai" panose="020B0503030403030204" pitchFamily="34" charset="-78"/>
              </a:rPr>
              <a:t>sweating</a:t>
            </a:r>
            <a:r>
              <a:rPr lang="fr-FR" sz="1200" dirty="0">
                <a:latin typeface="Dubai" panose="020B0503030403030204" pitchFamily="34" charset="-78"/>
                <a:cs typeface="Dubai" panose="020B0503030403030204" pitchFamily="34" charset="-78"/>
              </a:rPr>
              <a:t>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ADF5DB-843A-4373-8055-551DD1C6EC68}"/>
              </a:ext>
            </a:extLst>
          </p:cNvPr>
          <p:cNvSpPr/>
          <p:nvPr/>
        </p:nvSpPr>
        <p:spPr>
          <a:xfrm>
            <a:off x="8293808" y="1429228"/>
            <a:ext cx="9332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latin typeface="Dubai" panose="020B0503030403030204" pitchFamily="34" charset="-78"/>
                <a:cs typeface="Dubai" panose="020B0503030403030204" pitchFamily="34" charset="-78"/>
              </a:rPr>
              <a:t>SET </a:t>
            </a:r>
            <a:r>
              <a:rPr lang="fr-FR" sz="1400" b="1" dirty="0" err="1">
                <a:latin typeface="Dubai" panose="020B0503030403030204" pitchFamily="34" charset="-78"/>
                <a:cs typeface="Dubai" panose="020B0503030403030204" pitchFamily="34" charset="-78"/>
              </a:rPr>
              <a:t>Scale</a:t>
            </a:r>
            <a:endParaRPr lang="fr-FR" sz="1400" b="1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86B9CE35-737A-4ACA-BAAD-C8CCF61825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9622" r="36774"/>
          <a:stretch/>
        </p:blipFill>
        <p:spPr>
          <a:xfrm>
            <a:off x="338470" y="3833265"/>
            <a:ext cx="6173833" cy="2484523"/>
          </a:xfrm>
          <a:prstGeom prst="rect">
            <a:avLst/>
          </a:prstGeom>
        </p:spPr>
      </p:pic>
      <p:pic>
        <p:nvPicPr>
          <p:cNvPr id="14" name="Picture 2" descr="CSTB">
            <a:extLst>
              <a:ext uri="{FF2B5EF4-FFF2-40B4-BE49-F238E27FC236}">
                <a16:creationId xmlns:a16="http://schemas.microsoft.com/office/drawing/2014/main" id="{AA68D27A-71B4-4FFD-A51D-D926D4AAA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12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8E4FEEB4-B072-4340-A4D1-EF395F4AA659}"/>
              </a:ext>
            </a:extLst>
          </p:cNvPr>
          <p:cNvSpPr txBox="1">
            <a:spLocks/>
          </p:cNvSpPr>
          <p:nvPr/>
        </p:nvSpPr>
        <p:spPr>
          <a:xfrm>
            <a:off x="591093" y="395277"/>
            <a:ext cx="1128547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Comment évaluer la résilience du bâtiment à la surchauffe ? </a:t>
            </a:r>
          </a:p>
          <a:p>
            <a:r>
              <a:rPr lang="fr-FR" sz="2800" b="1" dirty="0"/>
              <a:t>Approche risque, travaux de l’Annexe 80 « </a:t>
            </a:r>
            <a:r>
              <a:rPr lang="fr-FR" sz="2800" b="1" dirty="0" err="1"/>
              <a:t>Resilient</a:t>
            </a:r>
            <a:r>
              <a:rPr lang="fr-FR" sz="2800" b="1" dirty="0"/>
              <a:t> </a:t>
            </a:r>
            <a:r>
              <a:rPr lang="fr-FR" sz="2800" b="1" dirty="0" err="1"/>
              <a:t>Cooling</a:t>
            </a:r>
            <a:r>
              <a:rPr lang="fr-FR" sz="2800" b="1" dirty="0"/>
              <a:t> for Buildings »</a:t>
            </a:r>
            <a:endParaRPr lang="fr-FR" sz="3200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9287F92-30A3-46F3-B9E8-C5CBACBF3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552" y="1451339"/>
            <a:ext cx="7276956" cy="412650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0E95047-1165-4636-87F3-ADBF367CA4E8}"/>
              </a:ext>
            </a:extLst>
          </p:cNvPr>
          <p:cNvSpPr txBox="1"/>
          <p:nvPr/>
        </p:nvSpPr>
        <p:spPr>
          <a:xfrm>
            <a:off x="591093" y="1990341"/>
            <a:ext cx="39814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Choc 1 </a:t>
            </a:r>
            <a:r>
              <a:rPr lang="fr-FR" sz="2400" dirty="0"/>
              <a:t>: Vague de chaleur (future extrême, intense ou longue, ou les 2)</a:t>
            </a:r>
          </a:p>
          <a:p>
            <a:endParaRPr lang="fr-FR" sz="2400" dirty="0"/>
          </a:p>
          <a:p>
            <a:r>
              <a:rPr lang="fr-FR" sz="2400" b="1" dirty="0"/>
              <a:t>Choc 2 </a:t>
            </a:r>
            <a:r>
              <a:rPr lang="fr-FR" sz="2400" dirty="0"/>
              <a:t>: Coupure de réseau</a:t>
            </a:r>
          </a:p>
          <a:p>
            <a:r>
              <a:rPr lang="fr-FR" sz="2400" dirty="0"/>
              <a:t> </a:t>
            </a:r>
          </a:p>
          <a:p>
            <a:r>
              <a:rPr lang="fr-FR" sz="2400" b="1" dirty="0"/>
              <a:t>Choc 1 + Choc 2 </a:t>
            </a:r>
            <a:r>
              <a:rPr lang="fr-FR" sz="2400" dirty="0"/>
              <a:t>: </a:t>
            </a:r>
          </a:p>
          <a:p>
            <a:r>
              <a:rPr lang="fr-FR" sz="2400" dirty="0"/>
              <a:t>Vague de chaleur + coupure de réseau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1FBE464-9A51-4C37-8A11-81F1BD62B46B}"/>
              </a:ext>
            </a:extLst>
          </p:cNvPr>
          <p:cNvSpPr txBox="1"/>
          <p:nvPr/>
        </p:nvSpPr>
        <p:spPr>
          <a:xfrm>
            <a:off x="4462352" y="5774691"/>
            <a:ext cx="877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Que se passe t-il dans le bâtiment durant ces différentes phases ?</a:t>
            </a:r>
          </a:p>
        </p:txBody>
      </p:sp>
      <p:pic>
        <p:nvPicPr>
          <p:cNvPr id="6" name="Picture 2" descr="CSTB">
            <a:extLst>
              <a:ext uri="{FF2B5EF4-FFF2-40B4-BE49-F238E27FC236}">
                <a16:creationId xmlns:a16="http://schemas.microsoft.com/office/drawing/2014/main" id="{2A527B3C-E0F4-4AAC-A138-20BD19F23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582" y="6215353"/>
            <a:ext cx="1017070" cy="4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296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437</Words>
  <Application>Microsoft Office PowerPoint</Application>
  <PresentationFormat>Grand écran</PresentationFormat>
  <Paragraphs>60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Dubai</vt:lpstr>
      <vt:lpstr>Wingdings</vt:lpstr>
      <vt:lpstr>Thème Office</vt:lpstr>
      <vt:lpstr>Les déterminants de l’inconfort d’été pour l’occupant</vt:lpstr>
      <vt:lpstr>Les sollicitations climatiques</vt:lpstr>
      <vt:lpstr>Les paramètres de l’enveloppe influant sur la surchauffe du bâtiment (impact du changement climatique)</vt:lpstr>
      <vt:lpstr>Présentation PowerPoint</vt:lpstr>
      <vt:lpstr>Les systèmes de rafraichissement</vt:lpstr>
      <vt:lpstr>Comment évaluer le risque sanitaire lié à la chaleur ?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ronde confort d’été</dc:title>
  <dc:creator>WURTZ Etienne 231767</dc:creator>
  <cp:lastModifiedBy>WURTZ Etienne 231767</cp:lastModifiedBy>
  <cp:revision>28</cp:revision>
  <dcterms:created xsi:type="dcterms:W3CDTF">2022-05-18T14:13:06Z</dcterms:created>
  <dcterms:modified xsi:type="dcterms:W3CDTF">2022-05-20T08:44:21Z</dcterms:modified>
</cp:coreProperties>
</file>